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0" r:id="rId3"/>
    <p:sldId id="257" r:id="rId4"/>
    <p:sldId id="259" r:id="rId5"/>
    <p:sldId id="261" r:id="rId6"/>
    <p:sldId id="274" r:id="rId7"/>
    <p:sldId id="263" r:id="rId8"/>
    <p:sldId id="264" r:id="rId9"/>
    <p:sldId id="265" r:id="rId10"/>
    <p:sldId id="262" r:id="rId11"/>
    <p:sldId id="270" r:id="rId12"/>
    <p:sldId id="267" r:id="rId13"/>
    <p:sldId id="269" r:id="rId14"/>
    <p:sldId id="266" r:id="rId15"/>
    <p:sldId id="273" r:id="rId16"/>
    <p:sldId id="275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A3AA"/>
    <a:srgbClr val="41989F"/>
    <a:srgbClr val="9DD3D7"/>
    <a:srgbClr val="69B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83" autoAdjust="0"/>
  </p:normalViewPr>
  <p:slideViewPr>
    <p:cSldViewPr>
      <p:cViewPr varScale="1">
        <p:scale>
          <a:sx n="66" d="100"/>
          <a:sy n="66" d="100"/>
        </p:scale>
        <p:origin x="-14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23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3D1002D-C40C-4AEA-A1DC-74FCCC7EF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252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DC1CFFC-3F0E-47F2-9727-CB6E39EF0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5746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372720-FAA5-440C-81DC-03334F23C8AD}" type="slidenum">
              <a:rPr lang="ru-RU" smtClean="0"/>
              <a:pPr eaLnBrk="1" hangingPunct="1"/>
              <a:t>1</a:t>
            </a:fld>
            <a:endParaRPr lang="ru-RU" smtClean="0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14E77E-72E2-4460-8AAB-CA60ACCE0854}" type="slidenum">
              <a:rPr lang="ru-RU" smtClean="0"/>
              <a:pPr eaLnBrk="1" hangingPunct="1"/>
              <a:t>11</a:t>
            </a:fld>
            <a:endParaRPr lang="ru-RU" smtClean="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C680F4-7D61-4A3A-B77E-1C621D5E622A}" type="slidenum">
              <a:rPr lang="ru-RU" smtClean="0"/>
              <a:pPr eaLnBrk="1" hangingPunct="1"/>
              <a:t>12</a:t>
            </a:fld>
            <a:endParaRPr lang="ru-RU" smtClean="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08A85C-1046-4485-8075-73ABC5F54A85}" type="slidenum">
              <a:rPr lang="ru-RU" smtClean="0"/>
              <a:pPr eaLnBrk="1" hangingPunct="1"/>
              <a:t>13</a:t>
            </a:fld>
            <a:endParaRPr lang="ru-RU" smtClean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3653A0-6863-429A-94F3-425D1463CF27}" type="slidenum">
              <a:rPr lang="ru-RU" smtClean="0"/>
              <a:pPr eaLnBrk="1" hangingPunct="1"/>
              <a:t>14</a:t>
            </a:fld>
            <a:endParaRPr lang="ru-RU" smtClean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A0A334-F522-4E14-A9F0-DAB68ECAA12C}" type="slidenum">
              <a:rPr lang="ru-RU" smtClean="0"/>
              <a:pPr eaLnBrk="1" hangingPunct="1"/>
              <a:t>15</a:t>
            </a:fld>
            <a:endParaRPr lang="ru-RU" smtClean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1D96C4-B42C-470B-B65F-494619BE137D}" type="slidenum">
              <a:rPr lang="ru-RU" smtClean="0"/>
              <a:pPr eaLnBrk="1" hangingPunct="1"/>
              <a:t>17</a:t>
            </a:fld>
            <a:endParaRPr lang="ru-RU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5E6244-FE02-44CF-8E68-77430AD9A7C5}" type="slidenum">
              <a:rPr lang="ru-RU" smtClean="0"/>
              <a:pPr eaLnBrk="1" hangingPunct="1"/>
              <a:t>18</a:t>
            </a:fld>
            <a:endParaRPr lang="ru-RU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1CC057-42D9-4216-B5A7-C2096090FB84}" type="slidenum">
              <a:rPr lang="ru-RU" smtClean="0"/>
              <a:pPr eaLnBrk="1" hangingPunct="1"/>
              <a:t>2</a:t>
            </a:fld>
            <a:endParaRPr lang="ru-RU" smtClean="0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E6BAB2-8CB7-452C-B7C2-6F68C2C65964}" type="slidenum">
              <a:rPr lang="ru-RU" smtClean="0"/>
              <a:pPr eaLnBrk="1" hangingPunct="1"/>
              <a:t>3</a:t>
            </a:fld>
            <a:endParaRPr lang="ru-RU" smtClean="0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DE22D8-19B8-4037-BC97-B20D92558CAE}" type="slidenum">
              <a:rPr lang="ru-RU" smtClean="0"/>
              <a:pPr eaLnBrk="1" hangingPunct="1"/>
              <a:t>4</a:t>
            </a:fld>
            <a:endParaRPr lang="ru-RU" smtClean="0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24AA75-B827-4963-9255-2780CFB8D2B7}" type="slidenum">
              <a:rPr lang="ru-RU" smtClean="0"/>
              <a:pPr eaLnBrk="1" hangingPunct="1"/>
              <a:t>5</a:t>
            </a:fld>
            <a:endParaRPr lang="ru-RU" smtClean="0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7BD048-DA80-4E67-AD4A-AACAC223DC12}" type="slidenum">
              <a:rPr lang="ru-RU" smtClean="0"/>
              <a:pPr eaLnBrk="1" hangingPunct="1"/>
              <a:t>7</a:t>
            </a:fld>
            <a:endParaRPr lang="ru-RU" smtClean="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D1FC5D-BC78-49AC-9BD2-DB1B244258B4}" type="slidenum">
              <a:rPr lang="ru-RU" smtClean="0"/>
              <a:pPr eaLnBrk="1" hangingPunct="1"/>
              <a:t>8</a:t>
            </a:fld>
            <a:endParaRPr lang="ru-RU" smtClean="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ED2F6D-9352-43A7-96B3-ED364FA8DAA8}" type="slidenum">
              <a:rPr lang="ru-RU" smtClean="0"/>
              <a:pPr eaLnBrk="1" hangingPunct="1"/>
              <a:t>9</a:t>
            </a:fld>
            <a:endParaRPr lang="ru-RU" smtClean="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3C28AF-EBC5-400A-9301-82AAB4AEC30A}" type="slidenum">
              <a:rPr lang="ru-RU" smtClean="0"/>
              <a:pPr eaLnBrk="1" hangingPunct="1"/>
              <a:t>10</a:t>
            </a:fld>
            <a:endParaRPr lang="ru-RU" smtClean="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14A36-415D-4C81-B103-8F1E9A4492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592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B05CE-23F0-46AF-8B22-3D6F87921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899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48FBC-E477-4628-A53B-E45AF7C2C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418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39C27-134D-44DE-8E82-BCDB59EF1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319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1BE5E-0CED-4BAD-BF89-E260043EF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140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CF2FD-3828-4F2C-953F-BD00EED68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2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773C2-CD46-4CDF-9978-39150BDE6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7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D197F-0C55-4F67-BF01-ED6221F5A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137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2BC3B-0F6F-47C3-8891-08761E44C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364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31CEE-0E46-4495-850D-6D4F133F44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492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9C5D9-580E-4EA7-A4A0-F4442EAE6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76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6A3AA"/>
            </a:gs>
            <a:gs pos="100000">
              <a:srgbClr val="9DD3D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48B33BD-9EFA-4F04-B599-E97B93772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11_01"/>
          <p:cNvPicPr>
            <a:picLocks noChangeAspect="1" noChangeArrowheads="1"/>
          </p:cNvPicPr>
          <p:nvPr/>
        </p:nvPicPr>
        <p:blipFill>
          <a:blip r:embed="rId3">
            <a:lum bright="16000" contrast="-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563"/>
            <a:ext cx="9144000" cy="691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1887538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Тип Мягкотелые или Моллюски (</a:t>
            </a:r>
            <a:r>
              <a:rPr lang="en-US" sz="54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Mollusca)</a:t>
            </a:r>
            <a:endParaRPr lang="ru-RU" sz="5400" b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490537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Строение Двустворчатых моллюсков</a:t>
            </a:r>
          </a:p>
        </p:txBody>
      </p:sp>
      <p:pic>
        <p:nvPicPr>
          <p:cNvPr id="11267" name="Picture 10" descr="моллюск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55650"/>
            <a:ext cx="9144000" cy="6102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11_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155700"/>
            <a:ext cx="7740650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450"/>
            <a:ext cx="9144000" cy="1008063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Личинка некоторых двустворчатых моллюсков – глохидий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69925"/>
            <a:ext cx="9144000" cy="8509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Раковина двустворчатых моллюсков</a:t>
            </a:r>
          </a:p>
        </p:txBody>
      </p:sp>
      <p:pic>
        <p:nvPicPr>
          <p:cNvPr id="13315" name="Picture 5" descr="11_07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4775" y="1844675"/>
            <a:ext cx="5229225" cy="3814763"/>
          </a:xfrm>
          <a:noFill/>
        </p:spPr>
      </p:pic>
      <p:pic>
        <p:nvPicPr>
          <p:cNvPr id="13316" name="Picture 7" descr="11_09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44675"/>
            <a:ext cx="3814763" cy="38147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050504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467100"/>
            <a:ext cx="56515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 descr="12_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43663" cy="34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6516688" y="333375"/>
            <a:ext cx="26273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/>
              <a:t>Камнеточец и древоточец</a:t>
            </a:r>
          </a:p>
        </p:txBody>
      </p:sp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0" y="4797425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/>
              <a:t>Жемчуг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Двустворчатые моллюски</a:t>
            </a:r>
          </a:p>
        </p:txBody>
      </p:sp>
      <p:pic>
        <p:nvPicPr>
          <p:cNvPr id="15363" name="Picture 5" descr="05050404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30313"/>
            <a:ext cx="9144000" cy="5627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0" y="0"/>
            <a:ext cx="4572000" cy="3573463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Класс Головоногие моллюски</a:t>
            </a:r>
          </a:p>
        </p:txBody>
      </p:sp>
      <p:pic>
        <p:nvPicPr>
          <p:cNvPr id="16387" name="Picture 8" descr="кальмар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97388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Строение головоногого моллюска</a:t>
            </a:r>
            <a:endParaRPr lang="ru-RU" dirty="0"/>
          </a:p>
        </p:txBody>
      </p:sp>
      <p:pic>
        <p:nvPicPr>
          <p:cNvPr id="17411" name="Picture 2" descr="D:\Мои документы\Пономарева\YandexDisk\Документы\02 Дисциплины\Зоология\зоология рис\Головоногий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363663"/>
            <a:ext cx="7058025" cy="5326062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Головоногие моллюски – осьминоги</a:t>
            </a:r>
          </a:p>
        </p:txBody>
      </p:sp>
      <p:pic>
        <p:nvPicPr>
          <p:cNvPr id="18435" name="Picture 5" descr="05050409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30313"/>
            <a:ext cx="9144000" cy="5627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Головоногие моллюски – каракатицы и кальмары</a:t>
            </a:r>
          </a:p>
        </p:txBody>
      </p:sp>
      <p:pic>
        <p:nvPicPr>
          <p:cNvPr id="19459" name="Picture 5" descr="05050410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30313"/>
            <a:ext cx="9144000" cy="5627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12_23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013" y="0"/>
            <a:ext cx="7165975" cy="6858000"/>
          </a:xfrm>
          <a:noFill/>
        </p:spPr>
      </p:pic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58888"/>
          </a:xfrm>
          <a:gradFill rotWithShape="1">
            <a:gsLst>
              <a:gs pos="0">
                <a:srgbClr val="46A3AA"/>
              </a:gs>
              <a:gs pos="100000">
                <a:srgbClr val="46A3AA">
                  <a:gamma/>
                  <a:tint val="92157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Положение моллюсков в мире животных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1"/>
          <p:cNvSpPr txBox="1">
            <a:spLocks noChangeArrowheads="1"/>
          </p:cNvSpPr>
          <p:nvPr/>
        </p:nvSpPr>
        <p:spPr bwMode="auto">
          <a:xfrm>
            <a:off x="468313" y="5373688"/>
            <a:ext cx="8280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/>
              <a:t>Моллюски, или мягкотелые, – вторичнополостные животные с несегментированным телом, в большинстве случаев заключенным в раковину.</a:t>
            </a:r>
          </a:p>
        </p:txBody>
      </p:sp>
      <p:pic>
        <p:nvPicPr>
          <p:cNvPr id="5123" name="Picture 12" descr="Строение б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7" descr="11_04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lum bright="10000" contrast="-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913563"/>
          </a:xfrm>
          <a:noFill/>
        </p:spPr>
      </p:pic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Классификация типа Моллюски</a:t>
            </a:r>
          </a:p>
        </p:txBody>
      </p:sp>
      <p:grpSp>
        <p:nvGrpSpPr>
          <p:cNvPr id="2" name="Organization Chart 8"/>
          <p:cNvGrpSpPr>
            <a:grpSpLocks/>
          </p:cNvGrpSpPr>
          <p:nvPr/>
        </p:nvGrpSpPr>
        <p:grpSpPr bwMode="auto">
          <a:xfrm>
            <a:off x="0" y="1600200"/>
            <a:ext cx="9144000" cy="4525963"/>
            <a:chOff x="973" y="707"/>
            <a:chExt cx="11368" cy="2851"/>
          </a:xfrm>
        </p:grpSpPr>
        <p:cxnSp>
          <p:nvCxnSpPr>
            <p:cNvPr id="1028" name="_s1028"/>
            <p:cNvCxnSpPr>
              <a:cxnSpLocks noChangeShapeType="1"/>
              <a:stCxn id="6" idx="1"/>
              <a:endCxn id="3" idx="2"/>
            </p:cNvCxnSpPr>
            <p:nvPr/>
          </p:nvCxnSpPr>
          <p:spPr bwMode="auto">
            <a:xfrm rot="10800000">
              <a:off x="4062" y="1285"/>
              <a:ext cx="734" cy="1337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5" idx="1"/>
              <a:endCxn id="3" idx="2"/>
            </p:cNvCxnSpPr>
            <p:nvPr/>
          </p:nvCxnSpPr>
          <p:spPr bwMode="auto">
            <a:xfrm rot="10800000">
              <a:off x="4062" y="1285"/>
              <a:ext cx="734" cy="905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" name="_s1030"/>
            <p:cNvCxnSpPr>
              <a:cxnSpLocks noChangeShapeType="1"/>
              <a:stCxn id="4" idx="1"/>
              <a:endCxn id="3" idx="2"/>
            </p:cNvCxnSpPr>
            <p:nvPr/>
          </p:nvCxnSpPr>
          <p:spPr bwMode="auto">
            <a:xfrm rot="10800000">
              <a:off x="4062" y="1285"/>
              <a:ext cx="734" cy="473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031"/>
            <p:cNvSpPr>
              <a:spLocks noChangeArrowheads="1"/>
            </p:cNvSpPr>
            <p:nvPr/>
          </p:nvSpPr>
          <p:spPr bwMode="auto">
            <a:xfrm>
              <a:off x="1555" y="906"/>
              <a:ext cx="5013" cy="37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42501" tIns="21250" rIns="42501" bIns="2125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Тип Моллюски (</a:t>
              </a:r>
              <a:r>
                <a: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Mollusca)</a:t>
              </a: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" name="_s1032"/>
            <p:cNvSpPr>
              <a:spLocks noChangeArrowheads="1"/>
            </p:cNvSpPr>
            <p:nvPr/>
          </p:nvSpPr>
          <p:spPr bwMode="auto">
            <a:xfrm>
              <a:off x="4796" y="1614"/>
              <a:ext cx="6517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42501" tIns="21250" rIns="42501" bIns="2125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Класс Брюхоногие (</a:t>
              </a:r>
              <a:r>
                <a: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Gastropoda)</a:t>
              </a: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_s1033"/>
            <p:cNvSpPr>
              <a:spLocks noChangeArrowheads="1"/>
            </p:cNvSpPr>
            <p:nvPr/>
          </p:nvSpPr>
          <p:spPr bwMode="auto">
            <a:xfrm>
              <a:off x="4796" y="2046"/>
              <a:ext cx="6517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42501" tIns="21250" rIns="42501" bIns="2125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Класс Двустворчатые (</a:t>
              </a:r>
              <a:r>
                <a: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Bivalvia)</a:t>
              </a: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_s1034"/>
            <p:cNvSpPr>
              <a:spLocks noChangeArrowheads="1"/>
            </p:cNvSpPr>
            <p:nvPr/>
          </p:nvSpPr>
          <p:spPr bwMode="auto">
            <a:xfrm>
              <a:off x="4796" y="2478"/>
              <a:ext cx="6517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42501" tIns="21250" rIns="42501" bIns="2125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Класс Головоногие (</a:t>
              </a:r>
              <a:r>
                <a: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Cephalopoda)</a:t>
              </a: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Строение Брюхоногих моллюсков</a:t>
            </a:r>
          </a:p>
        </p:txBody>
      </p:sp>
      <p:pic>
        <p:nvPicPr>
          <p:cNvPr id="6147" name="Picture 5" descr="05050301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57338"/>
            <a:ext cx="9144000" cy="41560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Рис 2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30313"/>
            <a:ext cx="9144000" cy="4618037"/>
          </a:xfrm>
          <a:noFill/>
        </p:spPr>
      </p:pic>
      <p:sp>
        <p:nvSpPr>
          <p:cNvPr id="87048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Брюхоногие моллюски</a:t>
            </a:r>
          </a:p>
        </p:txBody>
      </p:sp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0" y="609282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/>
              <a:t>Голый слизень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Брюхоногие моллюски</a:t>
            </a:r>
          </a:p>
        </p:txBody>
      </p:sp>
      <p:pic>
        <p:nvPicPr>
          <p:cNvPr id="8195" name="Picture 5" descr="05050406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30313"/>
            <a:ext cx="9144000" cy="5627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Брюхоногие моллюски</a:t>
            </a:r>
          </a:p>
        </p:txBody>
      </p:sp>
      <p:pic>
        <p:nvPicPr>
          <p:cNvPr id="9219" name="Picture 4" descr="05050407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30313"/>
            <a:ext cx="9144000" cy="5627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Раковины брюхоногих моллюсков</a:t>
            </a:r>
          </a:p>
        </p:txBody>
      </p:sp>
      <p:pic>
        <p:nvPicPr>
          <p:cNvPr id="10243" name="Picture 5" descr="11_06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846138"/>
            <a:ext cx="6011863" cy="60118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118</Words>
  <Application>Microsoft Office PowerPoint</Application>
  <PresentationFormat>Экран (4:3)</PresentationFormat>
  <Paragraphs>40</Paragraphs>
  <Slides>18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Arial</vt:lpstr>
      <vt:lpstr>Оформление по умолчанию</vt:lpstr>
      <vt:lpstr>Тип Мягкотелые или Моллюски (Mollusca)</vt:lpstr>
      <vt:lpstr>Положение моллюсков в мире животных</vt:lpstr>
      <vt:lpstr>Презентация PowerPoint</vt:lpstr>
      <vt:lpstr>Классификация типа Моллюски</vt:lpstr>
      <vt:lpstr>Строение Брюхоногих моллюсков</vt:lpstr>
      <vt:lpstr>Брюхоногие моллюски</vt:lpstr>
      <vt:lpstr>Брюхоногие моллюски</vt:lpstr>
      <vt:lpstr>Брюхоногие моллюски</vt:lpstr>
      <vt:lpstr>Раковины брюхоногих моллюсков</vt:lpstr>
      <vt:lpstr>Строение Двустворчатых моллюсков</vt:lpstr>
      <vt:lpstr>Личинка некоторых двустворчатых моллюсков – глохидий</vt:lpstr>
      <vt:lpstr>Раковина двустворчатых моллюсков</vt:lpstr>
      <vt:lpstr>Презентация PowerPoint</vt:lpstr>
      <vt:lpstr>Двустворчатые моллюски</vt:lpstr>
      <vt:lpstr>Класс Головоногие моллюски</vt:lpstr>
      <vt:lpstr>Строение головоногого моллюска</vt:lpstr>
      <vt:lpstr>Головоногие моллюски – осьминоги</vt:lpstr>
      <vt:lpstr>Головоногие моллюски – каракатицы и кальмары</vt:lpstr>
    </vt:vector>
  </TitlesOfParts>
  <Company>Дом, милый 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Маша + Эдик</dc:creator>
  <cp:lastModifiedBy>пк</cp:lastModifiedBy>
  <cp:revision>27</cp:revision>
  <dcterms:created xsi:type="dcterms:W3CDTF">2006-07-18T08:47:40Z</dcterms:created>
  <dcterms:modified xsi:type="dcterms:W3CDTF">2022-10-21T08:46:37Z</dcterms:modified>
</cp:coreProperties>
</file>